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0-1.png>
</file>

<file path=ppt/media/image-10-2.png>
</file>

<file path=ppt/media/image-10-3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8-2.png>
</file>

<file path=ppt/media/image-8-3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1824990"/>
            <a:ext cx="7415927" cy="23145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Gender Roles in African Culture</a:t>
            </a:r>
            <a:endParaRPr lang="en-US" sz="4860" dirty="0"/>
          </a:p>
        </p:txBody>
      </p:sp>
      <p:sp>
        <p:nvSpPr>
          <p:cNvPr id="6" name="Text 2"/>
          <p:cNvSpPr/>
          <p:nvPr/>
        </p:nvSpPr>
        <p:spPr>
          <a:xfrm>
            <a:off x="864037" y="4509849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African culture places great importance on gender awareness, recognizing the distinct roles, rights, and expectations of men and women within the community.</a:t>
            </a:r>
            <a:endParaRPr lang="en-US" sz="1944" dirty="0"/>
          </a:p>
        </p:txBody>
      </p:sp>
      <p:sp>
        <p:nvSpPr>
          <p:cNvPr id="7" name="Shape 3"/>
          <p:cNvSpPr/>
          <p:nvPr/>
        </p:nvSpPr>
        <p:spPr>
          <a:xfrm>
            <a:off x="864037" y="5991106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657" y="5998726"/>
            <a:ext cx="379690" cy="37969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382316" y="5972651"/>
            <a:ext cx="3737967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by shadrack muthami</a:t>
            </a:r>
            <a:endParaRPr lang="en-US" sz="2430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3667" y="968216"/>
            <a:ext cx="7616666" cy="13637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369"/>
              </a:lnSpc>
              <a:buNone/>
            </a:pPr>
            <a:r>
              <a:rPr lang="en-US" sz="4295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Embracing Diversity</a:t>
            </a:r>
            <a:endParaRPr lang="en-US" sz="4295" dirty="0"/>
          </a:p>
        </p:txBody>
      </p:sp>
      <p:sp>
        <p:nvSpPr>
          <p:cNvPr id="6" name="Shape 2"/>
          <p:cNvSpPr/>
          <p:nvPr/>
        </p:nvSpPr>
        <p:spPr>
          <a:xfrm>
            <a:off x="763667" y="2659142"/>
            <a:ext cx="7616666" cy="1272302"/>
          </a:xfrm>
          <a:prstGeom prst="roundRect">
            <a:avLst>
              <a:gd name="adj" fmla="val 7203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89409" y="2884884"/>
            <a:ext cx="2727484" cy="3408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85"/>
              </a:lnSpc>
              <a:buNone/>
            </a:pPr>
            <a:r>
              <a:rPr lang="en-US" sz="2148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Tradition</a:t>
            </a:r>
            <a:endParaRPr lang="en-US" sz="2148" dirty="0"/>
          </a:p>
        </p:txBody>
      </p:sp>
      <p:sp>
        <p:nvSpPr>
          <p:cNvPr id="8" name="Text 4"/>
          <p:cNvSpPr/>
          <p:nvPr/>
        </p:nvSpPr>
        <p:spPr>
          <a:xfrm>
            <a:off x="989409" y="3356610"/>
            <a:ext cx="7165181" cy="3490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49"/>
              </a:lnSpc>
              <a:buNone/>
            </a:pPr>
            <a:r>
              <a:rPr lang="en-US" sz="1718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African cultures are rooted in traditional gender roles.</a:t>
            </a:r>
            <a:endParaRPr lang="en-US" sz="1718" dirty="0"/>
          </a:p>
        </p:txBody>
      </p:sp>
      <p:sp>
        <p:nvSpPr>
          <p:cNvPr id="9" name="Shape 5"/>
          <p:cNvSpPr/>
          <p:nvPr/>
        </p:nvSpPr>
        <p:spPr>
          <a:xfrm>
            <a:off x="763667" y="4149566"/>
            <a:ext cx="7616666" cy="1272302"/>
          </a:xfrm>
          <a:prstGeom prst="roundRect">
            <a:avLst>
              <a:gd name="adj" fmla="val 7203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989409" y="4375309"/>
            <a:ext cx="2727484" cy="3408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85"/>
              </a:lnSpc>
              <a:buNone/>
            </a:pPr>
            <a:r>
              <a:rPr lang="en-US" sz="2148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Progress</a:t>
            </a:r>
            <a:endParaRPr lang="en-US" sz="2148" dirty="0"/>
          </a:p>
        </p:txBody>
      </p:sp>
      <p:sp>
        <p:nvSpPr>
          <p:cNvPr id="11" name="Text 7"/>
          <p:cNvSpPr/>
          <p:nvPr/>
        </p:nvSpPr>
        <p:spPr>
          <a:xfrm>
            <a:off x="989409" y="4847034"/>
            <a:ext cx="7165181" cy="3490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49"/>
              </a:lnSpc>
              <a:buNone/>
            </a:pPr>
            <a:r>
              <a:rPr lang="en-US" sz="1718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These cultures also embrace gender equality and empowerment.</a:t>
            </a:r>
            <a:endParaRPr lang="en-US" sz="1718" dirty="0"/>
          </a:p>
        </p:txBody>
      </p:sp>
      <p:sp>
        <p:nvSpPr>
          <p:cNvPr id="12" name="Shape 8"/>
          <p:cNvSpPr/>
          <p:nvPr/>
        </p:nvSpPr>
        <p:spPr>
          <a:xfrm>
            <a:off x="763667" y="5639991"/>
            <a:ext cx="7616666" cy="1621393"/>
          </a:xfrm>
          <a:prstGeom prst="roundRect">
            <a:avLst>
              <a:gd name="adj" fmla="val 565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989409" y="5865733"/>
            <a:ext cx="3582710" cy="3408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85"/>
              </a:lnSpc>
              <a:buNone/>
            </a:pPr>
            <a:r>
              <a:rPr lang="en-US" sz="2148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Inclusive Society</a:t>
            </a:r>
            <a:endParaRPr lang="en-US" sz="2148" dirty="0"/>
          </a:p>
        </p:txBody>
      </p:sp>
      <p:sp>
        <p:nvSpPr>
          <p:cNvPr id="14" name="Text 10"/>
          <p:cNvSpPr/>
          <p:nvPr/>
        </p:nvSpPr>
        <p:spPr>
          <a:xfrm>
            <a:off x="989409" y="6337459"/>
            <a:ext cx="7165181" cy="6981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49"/>
              </a:lnSpc>
              <a:buNone/>
            </a:pPr>
            <a:r>
              <a:rPr lang="en-US" sz="1718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By recognizing the strengths and contributions of all, African societies can strive towards a more inclusive and equitable future.</a:t>
            </a:r>
            <a:endParaRPr lang="en-US" sz="1718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1186577"/>
            <a:ext cx="74159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Role of Women</a:t>
            </a:r>
            <a:endParaRPr lang="en-US" sz="4860" dirty="0"/>
          </a:p>
        </p:txBody>
      </p:sp>
      <p:sp>
        <p:nvSpPr>
          <p:cNvPr id="6" name="Shape 2"/>
          <p:cNvSpPr/>
          <p:nvPr/>
        </p:nvSpPr>
        <p:spPr>
          <a:xfrm>
            <a:off x="864037" y="3099911"/>
            <a:ext cx="7415927" cy="1848088"/>
          </a:xfrm>
          <a:prstGeom prst="roundRect">
            <a:avLst>
              <a:gd name="adj" fmla="val 5611"/>
            </a:avLst>
          </a:prstGeom>
          <a:solidFill>
            <a:srgbClr val="547808"/>
          </a:solidFill>
          <a:ln w="15240">
            <a:solidFill>
              <a:srgbClr val="6D9121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126093" y="3361968"/>
            <a:ext cx="433601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Household Duties</a:t>
            </a:r>
            <a:endParaRPr lang="en-US" sz="2430" dirty="0"/>
          </a:p>
        </p:txBody>
      </p:sp>
      <p:sp>
        <p:nvSpPr>
          <p:cNvPr id="8" name="Text 4"/>
          <p:cNvSpPr/>
          <p:nvPr/>
        </p:nvSpPr>
        <p:spPr>
          <a:xfrm>
            <a:off x="1126093" y="3895844"/>
            <a:ext cx="689181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Women are traditionally responsible for household chores and childcare, supporting the family structure.</a:t>
            </a:r>
            <a:endParaRPr lang="en-US" sz="1944" dirty="0"/>
          </a:p>
        </p:txBody>
      </p:sp>
      <p:sp>
        <p:nvSpPr>
          <p:cNvPr id="9" name="Shape 5"/>
          <p:cNvSpPr/>
          <p:nvPr/>
        </p:nvSpPr>
        <p:spPr>
          <a:xfrm>
            <a:off x="864037" y="5194816"/>
            <a:ext cx="7415927" cy="1848088"/>
          </a:xfrm>
          <a:prstGeom prst="roundRect">
            <a:avLst>
              <a:gd name="adj" fmla="val 5611"/>
            </a:avLst>
          </a:prstGeom>
          <a:solidFill>
            <a:srgbClr val="547808"/>
          </a:solidFill>
          <a:ln w="15240">
            <a:solidFill>
              <a:srgbClr val="6D9121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126093" y="5456873"/>
            <a:ext cx="515754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Valued Contributions</a:t>
            </a:r>
            <a:endParaRPr lang="en-US" sz="2430" dirty="0"/>
          </a:p>
        </p:txBody>
      </p:sp>
      <p:sp>
        <p:nvSpPr>
          <p:cNvPr id="11" name="Text 7"/>
          <p:cNvSpPr/>
          <p:nvPr/>
        </p:nvSpPr>
        <p:spPr>
          <a:xfrm>
            <a:off x="1126093" y="5990749"/>
            <a:ext cx="689181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labor and contributions of women within the community are recognized and valued.</a:t>
            </a:r>
            <a:endParaRPr lang="en-US" sz="1944" dirty="0"/>
          </a:p>
        </p:txBody>
      </p:sp>
      <p:pic>
        <p:nvPicPr>
          <p:cNvPr id="1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598063"/>
            <a:ext cx="7953613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Role of Men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398668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Providers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864037" y="4619268"/>
            <a:ext cx="615005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Men are often expected to be the primary providers for their families.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7623929" y="3986689"/>
            <a:ext cx="4134802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Decision-Makers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7623929" y="4619268"/>
            <a:ext cx="615005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Men are typically involved in decision-making processes within the community.</a:t>
            </a:r>
            <a:endParaRPr lang="en-US" sz="1944" dirty="0"/>
          </a:p>
        </p:txBody>
      </p:sp>
      <p:pic>
        <p:nvPicPr>
          <p:cNvPr id="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1433036"/>
            <a:ext cx="74159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Promoting Equality</a:t>
            </a:r>
            <a:endParaRPr lang="en-US" sz="4860" dirty="0"/>
          </a:p>
        </p:txBody>
      </p:sp>
      <p:sp>
        <p:nvSpPr>
          <p:cNvPr id="6" name="Shape 2"/>
          <p:cNvSpPr/>
          <p:nvPr/>
        </p:nvSpPr>
        <p:spPr>
          <a:xfrm>
            <a:off x="864037" y="362402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15240">
            <a:solidFill>
              <a:srgbClr val="6D9121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43702" y="3716536"/>
            <a:ext cx="195977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16"/>
              </a:lnSpc>
              <a:buNone/>
            </a:pPr>
            <a:r>
              <a:rPr lang="en-US" sz="2916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916" dirty="0"/>
          </a:p>
        </p:txBody>
      </p:sp>
      <p:sp>
        <p:nvSpPr>
          <p:cNvPr id="8" name="Text 4"/>
          <p:cNvSpPr/>
          <p:nvPr/>
        </p:nvSpPr>
        <p:spPr>
          <a:xfrm>
            <a:off x="1666280" y="3624024"/>
            <a:ext cx="5992297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Challenging Stereotypes</a:t>
            </a:r>
            <a:endParaRPr lang="en-US" sz="2430" dirty="0"/>
          </a:p>
        </p:txBody>
      </p:sp>
      <p:sp>
        <p:nvSpPr>
          <p:cNvPr id="9" name="Text 5"/>
          <p:cNvSpPr/>
          <p:nvPr/>
        </p:nvSpPr>
        <p:spPr>
          <a:xfrm>
            <a:off x="1666280" y="4157901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Gender awareness helps challenge stereotypes and promote equality.</a:t>
            </a:r>
            <a:endParaRPr lang="en-US" sz="1944" dirty="0"/>
          </a:p>
        </p:txBody>
      </p:sp>
      <p:sp>
        <p:nvSpPr>
          <p:cNvPr id="10" name="Shape 6"/>
          <p:cNvSpPr/>
          <p:nvPr/>
        </p:nvSpPr>
        <p:spPr>
          <a:xfrm>
            <a:off x="864037" y="5472470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15240">
            <a:solidFill>
              <a:srgbClr val="6D9121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55953" y="5564981"/>
            <a:ext cx="371475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16"/>
              </a:lnSpc>
              <a:buNone/>
            </a:pPr>
            <a:r>
              <a:rPr lang="en-US" sz="2916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916" dirty="0"/>
          </a:p>
        </p:txBody>
      </p:sp>
      <p:sp>
        <p:nvSpPr>
          <p:cNvPr id="12" name="Text 8"/>
          <p:cNvSpPr/>
          <p:nvPr/>
        </p:nvSpPr>
        <p:spPr>
          <a:xfrm>
            <a:off x="1666280" y="5472470"/>
            <a:ext cx="5859304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Empowering Individuals</a:t>
            </a:r>
            <a:endParaRPr lang="en-US" sz="2430" dirty="0"/>
          </a:p>
        </p:txBody>
      </p:sp>
      <p:sp>
        <p:nvSpPr>
          <p:cNvPr id="13" name="Text 9"/>
          <p:cNvSpPr/>
          <p:nvPr/>
        </p:nvSpPr>
        <p:spPr>
          <a:xfrm>
            <a:off x="1666280" y="6006346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Recognizing gender roles can empower individuals to reach their full potential.</a:t>
            </a:r>
            <a:endParaRPr lang="en-US" sz="1944" dirty="0"/>
          </a:p>
        </p:txBody>
      </p:sp>
      <p:pic>
        <p:nvPicPr>
          <p:cNvPr id="14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83657" y="1310997"/>
            <a:ext cx="6403777" cy="6104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807"/>
              </a:lnSpc>
              <a:buNone/>
            </a:pPr>
            <a:r>
              <a:rPr lang="en-US" sz="3845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Zulu Culture</a:t>
            </a:r>
            <a:endParaRPr lang="en-US" sz="3845" dirty="0"/>
          </a:p>
        </p:txBody>
      </p:sp>
      <p:sp>
        <p:nvSpPr>
          <p:cNvPr id="6" name="Shape 2"/>
          <p:cNvSpPr/>
          <p:nvPr/>
        </p:nvSpPr>
        <p:spPr>
          <a:xfrm>
            <a:off x="964406" y="2214324"/>
            <a:ext cx="24408" cy="4704278"/>
          </a:xfrm>
          <a:prstGeom prst="roundRect">
            <a:avLst>
              <a:gd name="adj" fmla="val 336131"/>
            </a:avLst>
          </a:prstGeom>
          <a:solidFill>
            <a:srgbClr val="6D9121"/>
          </a:solidFill>
          <a:ln/>
        </p:spPr>
      </p:sp>
      <p:sp>
        <p:nvSpPr>
          <p:cNvPr id="7" name="Shape 3"/>
          <p:cNvSpPr/>
          <p:nvPr/>
        </p:nvSpPr>
        <p:spPr>
          <a:xfrm>
            <a:off x="1196280" y="2641461"/>
            <a:ext cx="683657" cy="24408"/>
          </a:xfrm>
          <a:prstGeom prst="roundRect">
            <a:avLst>
              <a:gd name="adj" fmla="val 336131"/>
            </a:avLst>
          </a:prstGeom>
          <a:solidFill>
            <a:srgbClr val="6D9121"/>
          </a:solidFill>
          <a:ln/>
        </p:spPr>
      </p:sp>
      <p:sp>
        <p:nvSpPr>
          <p:cNvPr id="8" name="Shape 4"/>
          <p:cNvSpPr/>
          <p:nvPr/>
        </p:nvSpPr>
        <p:spPr>
          <a:xfrm>
            <a:off x="756821" y="2433995"/>
            <a:ext cx="439460" cy="439460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898981" y="2507218"/>
            <a:ext cx="155019" cy="293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07"/>
              </a:lnSpc>
              <a:buNone/>
            </a:pPr>
            <a:r>
              <a:rPr lang="en-US" sz="2307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307" dirty="0"/>
          </a:p>
        </p:txBody>
      </p:sp>
      <p:sp>
        <p:nvSpPr>
          <p:cNvPr id="10" name="Text 6"/>
          <p:cNvSpPr/>
          <p:nvPr/>
        </p:nvSpPr>
        <p:spPr>
          <a:xfrm>
            <a:off x="2050852" y="2409587"/>
            <a:ext cx="3261241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03"/>
              </a:lnSpc>
              <a:buNone/>
            </a:pPr>
            <a:r>
              <a:rPr lang="en-US" sz="1923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Traditional Roles</a:t>
            </a:r>
            <a:endParaRPr lang="en-US" sz="1923" dirty="0"/>
          </a:p>
        </p:txBody>
      </p:sp>
      <p:sp>
        <p:nvSpPr>
          <p:cNvPr id="11" name="Text 7"/>
          <p:cNvSpPr/>
          <p:nvPr/>
        </p:nvSpPr>
        <p:spPr>
          <a:xfrm>
            <a:off x="2050852" y="2831902"/>
            <a:ext cx="6409492" cy="6250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61"/>
              </a:lnSpc>
              <a:buNone/>
            </a:pPr>
            <a:r>
              <a:rPr lang="en-US" sz="1538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 Zulu culture, men are often involved in hunting and warfare, while women are responsible for household and childcare duties.</a:t>
            </a:r>
            <a:endParaRPr lang="en-US" sz="1538" dirty="0"/>
          </a:p>
        </p:txBody>
      </p:sp>
      <p:sp>
        <p:nvSpPr>
          <p:cNvPr id="12" name="Shape 8"/>
          <p:cNvSpPr/>
          <p:nvPr/>
        </p:nvSpPr>
        <p:spPr>
          <a:xfrm>
            <a:off x="1196280" y="4274641"/>
            <a:ext cx="683657" cy="24408"/>
          </a:xfrm>
          <a:prstGeom prst="roundRect">
            <a:avLst>
              <a:gd name="adj" fmla="val 336131"/>
            </a:avLst>
          </a:prstGeom>
          <a:solidFill>
            <a:srgbClr val="6D9121"/>
          </a:solidFill>
          <a:ln/>
        </p:spPr>
      </p:sp>
      <p:sp>
        <p:nvSpPr>
          <p:cNvPr id="13" name="Shape 9"/>
          <p:cNvSpPr/>
          <p:nvPr/>
        </p:nvSpPr>
        <p:spPr>
          <a:xfrm>
            <a:off x="756821" y="4067175"/>
            <a:ext cx="439460" cy="439460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829568" y="4140398"/>
            <a:ext cx="293846" cy="293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07"/>
              </a:lnSpc>
              <a:buNone/>
            </a:pPr>
            <a:r>
              <a:rPr lang="en-US" sz="2307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307" dirty="0"/>
          </a:p>
        </p:txBody>
      </p:sp>
      <p:sp>
        <p:nvSpPr>
          <p:cNvPr id="15" name="Text 11"/>
          <p:cNvSpPr/>
          <p:nvPr/>
        </p:nvSpPr>
        <p:spPr>
          <a:xfrm>
            <a:off x="2050852" y="4042767"/>
            <a:ext cx="4168140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03"/>
              </a:lnSpc>
              <a:buNone/>
            </a:pPr>
            <a:r>
              <a:rPr lang="en-US" sz="1923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Equality and Respect</a:t>
            </a:r>
            <a:endParaRPr lang="en-US" sz="1923" dirty="0"/>
          </a:p>
        </p:txBody>
      </p:sp>
      <p:sp>
        <p:nvSpPr>
          <p:cNvPr id="16" name="Text 12"/>
          <p:cNvSpPr/>
          <p:nvPr/>
        </p:nvSpPr>
        <p:spPr>
          <a:xfrm>
            <a:off x="2050852" y="4465082"/>
            <a:ext cx="6409492" cy="6250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61"/>
              </a:lnSpc>
              <a:buNone/>
            </a:pPr>
            <a:r>
              <a:rPr lang="en-US" sz="1538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Zulu culture emphasizes the importance of gender equality and respect for both men and women.</a:t>
            </a:r>
            <a:endParaRPr lang="en-US" sz="1538" dirty="0"/>
          </a:p>
        </p:txBody>
      </p:sp>
      <p:sp>
        <p:nvSpPr>
          <p:cNvPr id="17" name="Shape 13"/>
          <p:cNvSpPr/>
          <p:nvPr/>
        </p:nvSpPr>
        <p:spPr>
          <a:xfrm>
            <a:off x="1196280" y="5907822"/>
            <a:ext cx="683657" cy="24408"/>
          </a:xfrm>
          <a:prstGeom prst="roundRect">
            <a:avLst>
              <a:gd name="adj" fmla="val 336131"/>
            </a:avLst>
          </a:prstGeom>
          <a:solidFill>
            <a:srgbClr val="6D9121"/>
          </a:solidFill>
          <a:ln/>
        </p:spPr>
      </p:sp>
      <p:sp>
        <p:nvSpPr>
          <p:cNvPr id="18" name="Shape 14"/>
          <p:cNvSpPr/>
          <p:nvPr/>
        </p:nvSpPr>
        <p:spPr>
          <a:xfrm>
            <a:off x="756821" y="5700355"/>
            <a:ext cx="439460" cy="439460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821948" y="5773579"/>
            <a:ext cx="309086" cy="293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07"/>
              </a:lnSpc>
              <a:buNone/>
            </a:pPr>
            <a:r>
              <a:rPr lang="en-US" sz="2307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3</a:t>
            </a:r>
            <a:endParaRPr lang="en-US" sz="2307" dirty="0"/>
          </a:p>
        </p:txBody>
      </p:sp>
      <p:sp>
        <p:nvSpPr>
          <p:cNvPr id="20" name="Text 16"/>
          <p:cNvSpPr/>
          <p:nvPr/>
        </p:nvSpPr>
        <p:spPr>
          <a:xfrm>
            <a:off x="2050852" y="5675948"/>
            <a:ext cx="4231838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03"/>
              </a:lnSpc>
              <a:buNone/>
            </a:pPr>
            <a:r>
              <a:rPr lang="en-US" sz="1923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Women in Leadership</a:t>
            </a:r>
            <a:endParaRPr lang="en-US" sz="1923" dirty="0"/>
          </a:p>
        </p:txBody>
      </p:sp>
      <p:sp>
        <p:nvSpPr>
          <p:cNvPr id="21" name="Text 17"/>
          <p:cNvSpPr/>
          <p:nvPr/>
        </p:nvSpPr>
        <p:spPr>
          <a:xfrm>
            <a:off x="2050852" y="6098262"/>
            <a:ext cx="6409492" cy="6250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61"/>
              </a:lnSpc>
              <a:buNone/>
            </a:pPr>
            <a:r>
              <a:rPr lang="en-US" sz="1538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Women in the Zulu community hold positions of power and are valued for their wisdom and leadership abilities.</a:t>
            </a:r>
            <a:endParaRPr lang="en-US" sz="1538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3992880"/>
            <a:ext cx="11072336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Tradition and Progress</a:t>
            </a:r>
            <a:endParaRPr lang="en-US" sz="486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5134689"/>
            <a:ext cx="617220" cy="61722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64037" y="5998726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Tradition</a:t>
            </a:r>
            <a:endParaRPr lang="en-US" sz="2430" dirty="0"/>
          </a:p>
        </p:txBody>
      </p:sp>
      <p:sp>
        <p:nvSpPr>
          <p:cNvPr id="8" name="Text 3"/>
          <p:cNvSpPr/>
          <p:nvPr/>
        </p:nvSpPr>
        <p:spPr>
          <a:xfrm>
            <a:off x="864037" y="6532602"/>
            <a:ext cx="6266021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Zulu culture is rooted in traditional gender roles.</a:t>
            </a:r>
            <a:endParaRPr lang="en-US" sz="1944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0342" y="5134689"/>
            <a:ext cx="617220" cy="617220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500342" y="5998726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Progress</a:t>
            </a:r>
            <a:endParaRPr lang="en-US" sz="2430" dirty="0"/>
          </a:p>
        </p:txBody>
      </p:sp>
      <p:sp>
        <p:nvSpPr>
          <p:cNvPr id="11" name="Text 5"/>
          <p:cNvSpPr/>
          <p:nvPr/>
        </p:nvSpPr>
        <p:spPr>
          <a:xfrm>
            <a:off x="7500342" y="6532602"/>
            <a:ext cx="626602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culture also embraces gender equality and empowerment.</a:t>
            </a:r>
            <a:endParaRPr lang="en-US" sz="1944" dirty="0"/>
          </a:p>
        </p:txBody>
      </p:sp>
      <p:pic>
        <p:nvPicPr>
          <p:cNvPr id="12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3073" y="953095"/>
            <a:ext cx="7256145" cy="6903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36"/>
              </a:lnSpc>
              <a:buNone/>
            </a:pPr>
            <a:r>
              <a:rPr lang="en-US" sz="4349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Inclusive Society</a:t>
            </a:r>
            <a:endParaRPr lang="en-US" sz="4349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73" y="1974771"/>
            <a:ext cx="1104543" cy="176724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08967" y="2195632"/>
            <a:ext cx="4907042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8"/>
              </a:lnSpc>
              <a:buNone/>
            </a:pPr>
            <a:r>
              <a:rPr lang="en-US" sz="2174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Recognizing Strengths</a:t>
            </a:r>
            <a:endParaRPr lang="en-US" sz="2174" dirty="0"/>
          </a:p>
        </p:txBody>
      </p:sp>
      <p:sp>
        <p:nvSpPr>
          <p:cNvPr id="8" name="Text 3"/>
          <p:cNvSpPr/>
          <p:nvPr/>
        </p:nvSpPr>
        <p:spPr>
          <a:xfrm>
            <a:off x="2208967" y="2673191"/>
            <a:ext cx="6161961" cy="7067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83"/>
              </a:lnSpc>
              <a:buNone/>
            </a:pPr>
            <a:r>
              <a:rPr lang="en-US" sz="1739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Zulu culture recognizes the strengths and contributions of both men and women.</a:t>
            </a:r>
            <a:endParaRPr lang="en-US" sz="1739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3742015"/>
            <a:ext cx="1104543" cy="1767245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08967" y="3962876"/>
            <a:ext cx="3817739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8"/>
              </a:lnSpc>
              <a:buNone/>
            </a:pPr>
            <a:r>
              <a:rPr lang="en-US" sz="2174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Promoting Equity</a:t>
            </a:r>
            <a:endParaRPr lang="en-US" sz="2174" dirty="0"/>
          </a:p>
        </p:txBody>
      </p:sp>
      <p:sp>
        <p:nvSpPr>
          <p:cNvPr id="11" name="Text 5"/>
          <p:cNvSpPr/>
          <p:nvPr/>
        </p:nvSpPr>
        <p:spPr>
          <a:xfrm>
            <a:off x="2208967" y="4440436"/>
            <a:ext cx="6161961" cy="3533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83"/>
              </a:lnSpc>
              <a:buNone/>
            </a:pPr>
            <a:r>
              <a:rPr lang="en-US" sz="1739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This promotes a more inclusive and equitable society.</a:t>
            </a:r>
            <a:endParaRPr lang="en-US" sz="1739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73" y="5509260"/>
            <a:ext cx="1104543" cy="1767245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08967" y="5730121"/>
            <a:ext cx="4538663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8"/>
              </a:lnSpc>
              <a:buNone/>
            </a:pPr>
            <a:r>
              <a:rPr lang="en-US" sz="2174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Valuing Perspectives</a:t>
            </a:r>
            <a:endParaRPr lang="en-US" sz="2174" dirty="0"/>
          </a:p>
        </p:txBody>
      </p:sp>
      <p:sp>
        <p:nvSpPr>
          <p:cNvPr id="14" name="Text 7"/>
          <p:cNvSpPr/>
          <p:nvPr/>
        </p:nvSpPr>
        <p:spPr>
          <a:xfrm>
            <a:off x="2208967" y="6207681"/>
            <a:ext cx="6161961" cy="7067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83"/>
              </a:lnSpc>
              <a:buNone/>
            </a:pPr>
            <a:r>
              <a:rPr lang="en-US" sz="1739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Zulu culture values the perspectives and abilities of all its members.</a:t>
            </a:r>
            <a:endParaRPr lang="en-US" sz="1739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43030" y="1698903"/>
            <a:ext cx="7830741" cy="11727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617"/>
              </a:lnSpc>
              <a:buNone/>
            </a:pPr>
            <a:r>
              <a:rPr lang="en-US" sz="3694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Gender Awareness in African Society</a:t>
            </a:r>
            <a:endParaRPr lang="en-US" sz="3694" dirty="0"/>
          </a:p>
        </p:txBody>
      </p:sp>
      <p:sp>
        <p:nvSpPr>
          <p:cNvPr id="6" name="Shape 2"/>
          <p:cNvSpPr/>
          <p:nvPr/>
        </p:nvSpPr>
        <p:spPr>
          <a:xfrm>
            <a:off x="6143030" y="3153013"/>
            <a:ext cx="7830741" cy="3377565"/>
          </a:xfrm>
          <a:prstGeom prst="roundRect">
            <a:avLst>
              <a:gd name="adj" fmla="val 233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Shape 3"/>
          <p:cNvSpPr/>
          <p:nvPr/>
        </p:nvSpPr>
        <p:spPr>
          <a:xfrm>
            <a:off x="6150650" y="3160633"/>
            <a:ext cx="7815501" cy="84058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4"/>
          <p:cNvSpPr/>
          <p:nvPr/>
        </p:nvSpPr>
        <p:spPr>
          <a:xfrm>
            <a:off x="6338173" y="3280767"/>
            <a:ext cx="3528893" cy="300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64"/>
              </a:lnSpc>
              <a:buNone/>
            </a:pPr>
            <a:r>
              <a:rPr lang="en-US" sz="1477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Household Duties</a:t>
            </a:r>
            <a:endParaRPr lang="en-US" sz="1477" dirty="0"/>
          </a:p>
        </p:txBody>
      </p:sp>
      <p:sp>
        <p:nvSpPr>
          <p:cNvPr id="9" name="Text 5"/>
          <p:cNvSpPr/>
          <p:nvPr/>
        </p:nvSpPr>
        <p:spPr>
          <a:xfrm>
            <a:off x="10249733" y="3280767"/>
            <a:ext cx="3528893" cy="6003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64"/>
              </a:lnSpc>
              <a:buNone/>
            </a:pPr>
            <a:r>
              <a:rPr lang="en-US" sz="1477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Women are responsible for household chores and childcare.</a:t>
            </a:r>
            <a:endParaRPr lang="en-US" sz="1477" dirty="0"/>
          </a:p>
        </p:txBody>
      </p:sp>
      <p:sp>
        <p:nvSpPr>
          <p:cNvPr id="10" name="Shape 6"/>
          <p:cNvSpPr/>
          <p:nvPr/>
        </p:nvSpPr>
        <p:spPr>
          <a:xfrm>
            <a:off x="6150650" y="4001214"/>
            <a:ext cx="7815501" cy="84058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6338173" y="4121348"/>
            <a:ext cx="3528893" cy="300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64"/>
              </a:lnSpc>
              <a:buNone/>
            </a:pPr>
            <a:r>
              <a:rPr lang="en-US" sz="1477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Decision-Making</a:t>
            </a:r>
            <a:endParaRPr lang="en-US" sz="1477" dirty="0"/>
          </a:p>
        </p:txBody>
      </p:sp>
      <p:sp>
        <p:nvSpPr>
          <p:cNvPr id="12" name="Text 8"/>
          <p:cNvSpPr/>
          <p:nvPr/>
        </p:nvSpPr>
        <p:spPr>
          <a:xfrm>
            <a:off x="10249733" y="4121348"/>
            <a:ext cx="3528893" cy="6003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64"/>
              </a:lnSpc>
              <a:buNone/>
            </a:pPr>
            <a:r>
              <a:rPr lang="en-US" sz="1477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Men are typically involved in community decision-making processes.</a:t>
            </a:r>
            <a:endParaRPr lang="en-US" sz="1477" dirty="0"/>
          </a:p>
        </p:txBody>
      </p:sp>
      <p:sp>
        <p:nvSpPr>
          <p:cNvPr id="13" name="Shape 9"/>
          <p:cNvSpPr/>
          <p:nvPr/>
        </p:nvSpPr>
        <p:spPr>
          <a:xfrm>
            <a:off x="6150650" y="4841796"/>
            <a:ext cx="7815501" cy="84058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0"/>
          <p:cNvSpPr/>
          <p:nvPr/>
        </p:nvSpPr>
        <p:spPr>
          <a:xfrm>
            <a:off x="6338173" y="4961930"/>
            <a:ext cx="3528893" cy="300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64"/>
              </a:lnSpc>
              <a:buNone/>
            </a:pPr>
            <a:r>
              <a:rPr lang="en-US" sz="1477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Equality</a:t>
            </a:r>
            <a:endParaRPr lang="en-US" sz="1477" dirty="0"/>
          </a:p>
        </p:txBody>
      </p:sp>
      <p:sp>
        <p:nvSpPr>
          <p:cNvPr id="15" name="Text 11"/>
          <p:cNvSpPr/>
          <p:nvPr/>
        </p:nvSpPr>
        <p:spPr>
          <a:xfrm>
            <a:off x="10249733" y="4961930"/>
            <a:ext cx="3528893" cy="6003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64"/>
              </a:lnSpc>
              <a:buNone/>
            </a:pPr>
            <a:r>
              <a:rPr lang="en-US" sz="1477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Gender awareness promotes equality and challenges stereotypes.</a:t>
            </a:r>
            <a:endParaRPr lang="en-US" sz="1477" dirty="0"/>
          </a:p>
        </p:txBody>
      </p:sp>
      <p:sp>
        <p:nvSpPr>
          <p:cNvPr id="16" name="Shape 12"/>
          <p:cNvSpPr/>
          <p:nvPr/>
        </p:nvSpPr>
        <p:spPr>
          <a:xfrm>
            <a:off x="6150650" y="5682377"/>
            <a:ext cx="7815501" cy="84058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3"/>
          <p:cNvSpPr/>
          <p:nvPr/>
        </p:nvSpPr>
        <p:spPr>
          <a:xfrm>
            <a:off x="6338173" y="5802511"/>
            <a:ext cx="3528893" cy="300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64"/>
              </a:lnSpc>
              <a:buNone/>
            </a:pPr>
            <a:r>
              <a:rPr lang="en-US" sz="1477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Empowerment</a:t>
            </a:r>
            <a:endParaRPr lang="en-US" sz="1477" dirty="0"/>
          </a:p>
        </p:txBody>
      </p:sp>
      <p:sp>
        <p:nvSpPr>
          <p:cNvPr id="18" name="Text 14"/>
          <p:cNvSpPr/>
          <p:nvPr/>
        </p:nvSpPr>
        <p:spPr>
          <a:xfrm>
            <a:off x="10249733" y="5802511"/>
            <a:ext cx="3528893" cy="6003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64"/>
              </a:lnSpc>
              <a:buNone/>
            </a:pPr>
            <a:r>
              <a:rPr lang="en-US" sz="1477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Recognizing gender roles can empower individuals to reach their full potential.</a:t>
            </a:r>
            <a:endParaRPr lang="en-US" sz="1477" dirty="0"/>
          </a:p>
        </p:txBody>
      </p:sp>
      <p:pic>
        <p:nvPicPr>
          <p:cNvPr id="1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010132"/>
            <a:ext cx="8944808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Zulu Example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3398758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Traditional Roles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864037" y="4417100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 Zulu culture, men are often involved in hunting and warfare, while women are responsible for household and childcare duties.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372695" y="3398758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Equality and Respect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5372695" y="4417100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Zulu culture emphasizes the importance of gender equality and respect for both men and women.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398758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Women in Leadership</a:t>
            </a:r>
            <a:endParaRPr lang="en-US" sz="2430" dirty="0"/>
          </a:p>
        </p:txBody>
      </p:sp>
      <p:sp>
        <p:nvSpPr>
          <p:cNvPr id="10" name="Text 7"/>
          <p:cNvSpPr/>
          <p:nvPr/>
        </p:nvSpPr>
        <p:spPr>
          <a:xfrm>
            <a:off x="9881354" y="4417100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Women in the Zulu community hold positions of power and are valued for their wisdom and leadership abilities.</a:t>
            </a:r>
            <a:endParaRPr lang="en-US" sz="1944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2024-07-21T13:27:44Z</dcterms:created>
  <dcterms:modified xsi:type="dcterms:W3CDTF">2024-07-21T13:27:44Z</dcterms:modified>
</cp:coreProperties>
</file>